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9" r:id="rId2"/>
    <p:sldId id="260" r:id="rId3"/>
    <p:sldId id="271" r:id="rId4"/>
    <p:sldId id="272" r:id="rId5"/>
    <p:sldId id="266" r:id="rId6"/>
    <p:sldId id="270" r:id="rId7"/>
    <p:sldId id="261" r:id="rId8"/>
    <p:sldId id="280" r:id="rId9"/>
    <p:sldId id="285" r:id="rId10"/>
    <p:sldId id="268" r:id="rId11"/>
    <p:sldId id="267" r:id="rId12"/>
    <p:sldId id="276" r:id="rId13"/>
    <p:sldId id="296" r:id="rId14"/>
    <p:sldId id="262" r:id="rId15"/>
    <p:sldId id="294" r:id="rId16"/>
    <p:sldId id="265" r:id="rId17"/>
    <p:sldId id="269" r:id="rId18"/>
    <p:sldId id="297" r:id="rId19"/>
    <p:sldId id="298" r:id="rId20"/>
    <p:sldId id="299" r:id="rId21"/>
    <p:sldId id="310" r:id="rId22"/>
    <p:sldId id="273" r:id="rId23"/>
    <p:sldId id="274" r:id="rId24"/>
    <p:sldId id="275" r:id="rId25"/>
    <p:sldId id="264" r:id="rId26"/>
    <p:sldId id="311" r:id="rId27"/>
    <p:sldId id="307" r:id="rId28"/>
    <p:sldId id="277" r:id="rId29"/>
    <p:sldId id="286" r:id="rId30"/>
    <p:sldId id="289" r:id="rId31"/>
    <p:sldId id="293" r:id="rId32"/>
    <p:sldId id="292" r:id="rId33"/>
    <p:sldId id="295" r:id="rId34"/>
    <p:sldId id="290" r:id="rId35"/>
    <p:sldId id="305" r:id="rId36"/>
    <p:sldId id="278" r:id="rId37"/>
    <p:sldId id="301" r:id="rId38"/>
    <p:sldId id="304" r:id="rId39"/>
    <p:sldId id="302" r:id="rId40"/>
    <p:sldId id="309" r:id="rId41"/>
    <p:sldId id="300" r:id="rId42"/>
    <p:sldId id="287" r:id="rId43"/>
    <p:sldId id="288" r:id="rId44"/>
    <p:sldId id="306" r:id="rId45"/>
    <p:sldId id="30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417"/>
    <a:srgbClr val="6C7373"/>
    <a:srgbClr val="E1E1E1"/>
    <a:srgbClr val="566568"/>
    <a:srgbClr val="C41039"/>
    <a:srgbClr val="69787B"/>
    <a:srgbClr val="69780C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81"/>
  </p:normalViewPr>
  <p:slideViewPr>
    <p:cSldViewPr snapToGrid="0" snapToObjects="1">
      <p:cViewPr varScale="1">
        <p:scale>
          <a:sx n="90" d="100"/>
          <a:sy n="90" d="100"/>
        </p:scale>
        <p:origin x="208" y="5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3AD09-9720-9047-BB14-484CD98DBB2F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0D64-6F43-4C4D-BE6A-3F3482AA5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9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rgbClr val="6C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311" y="2253752"/>
            <a:ext cx="6650503" cy="12170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4311" y="3596777"/>
            <a:ext cx="6650503" cy="48083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1linerev(1c)1000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5" y="5880328"/>
            <a:ext cx="3608228" cy="56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8702448" y="464974"/>
            <a:ext cx="3262720" cy="60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3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30124" y="228600"/>
            <a:ext cx="11731752" cy="6400800"/>
          </a:xfrm>
          <a:prstGeom prst="rect">
            <a:avLst/>
          </a:prstGeom>
          <a:solidFill>
            <a:srgbClr val="A514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8702448" y="464974"/>
            <a:ext cx="3262720" cy="6025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311" y="2253752"/>
            <a:ext cx="6650503" cy="12170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4311" y="3596777"/>
            <a:ext cx="6650503" cy="48083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1linerev(1c)1000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5" y="5880328"/>
            <a:ext cx="3608228" cy="5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C7373"/>
                </a:solidFill>
              </a:defRPr>
            </a:lvl1pPr>
            <a:lvl2pPr>
              <a:defRPr>
                <a:solidFill>
                  <a:srgbClr val="6C7373"/>
                </a:solidFill>
              </a:defRPr>
            </a:lvl2pPr>
            <a:lvl3pPr>
              <a:defRPr>
                <a:solidFill>
                  <a:srgbClr val="6C7373"/>
                </a:solidFill>
              </a:defRPr>
            </a:lvl3pPr>
            <a:lvl4pPr>
              <a:defRPr>
                <a:solidFill>
                  <a:srgbClr val="6C7373"/>
                </a:solidFill>
              </a:defRPr>
            </a:lvl4pPr>
            <a:lvl5pPr>
              <a:defRPr>
                <a:solidFill>
                  <a:srgbClr val="6C737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C737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1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963" y="437444"/>
            <a:ext cx="1060704" cy="9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9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6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30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6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sh_U_PPT_Template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2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2937" y="437444"/>
            <a:ext cx="9649953" cy="98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519" y="1600200"/>
            <a:ext cx="10856148" cy="477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905" y="435614"/>
            <a:ext cx="795528" cy="9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1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70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6C7373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34311" y="2253752"/>
            <a:ext cx="7406389" cy="1217083"/>
          </a:xfrm>
        </p:spPr>
        <p:txBody>
          <a:bodyPr/>
          <a:lstStyle/>
          <a:p>
            <a:r>
              <a:rPr lang="en-US" dirty="0"/>
              <a:t>CABI Immersive Training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311" y="4071790"/>
            <a:ext cx="7406389" cy="10108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Learning for Demand Forecasting</a:t>
            </a:r>
          </a:p>
          <a:p>
            <a:r>
              <a:rPr lang="en-US" dirty="0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158428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8199731" cy="4778022"/>
          </a:xfrm>
        </p:spPr>
        <p:txBody>
          <a:bodyPr/>
          <a:lstStyle/>
          <a:p>
            <a:r>
              <a:rPr lang="en-US" dirty="0"/>
              <a:t>Python has become the standard for general purpose machine learning.</a:t>
            </a:r>
          </a:p>
          <a:p>
            <a:r>
              <a:rPr lang="en-US" dirty="0"/>
              <a:t>Software engineers use Python for a wide range of tasks, from websites to embedded systems.</a:t>
            </a:r>
          </a:p>
          <a:p>
            <a:r>
              <a:rPr lang="en-US" dirty="0"/>
              <a:t>Python has a large community of machine learning libraries available.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Julia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344C5F8-0293-3D10-C534-6EAD3807D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581" y="1600200"/>
            <a:ext cx="25019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7499644" cy="4778022"/>
          </a:xfrm>
        </p:spPr>
        <p:txBody>
          <a:bodyPr/>
          <a:lstStyle/>
          <a:p>
            <a:r>
              <a:rPr lang="en-US" dirty="0"/>
              <a:t>Supported by Google</a:t>
            </a:r>
          </a:p>
          <a:p>
            <a:r>
              <a:rPr lang="en-US" dirty="0"/>
              <a:t>Usually requires less code than PyTorch</a:t>
            </a:r>
          </a:p>
          <a:p>
            <a:r>
              <a:rPr lang="en-US" dirty="0"/>
              <a:t>Usually less flexible than PyTorch, particularly for research.</a:t>
            </a:r>
          </a:p>
          <a:p>
            <a:r>
              <a:rPr lang="en-US" dirty="0"/>
              <a:t>JAX is Google’s answer to PyTorch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PyTorch</a:t>
            </a:r>
          </a:p>
          <a:p>
            <a:pPr lvl="1"/>
            <a:r>
              <a:rPr lang="en-US" dirty="0"/>
              <a:t>JAX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Keras?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0C27A57-F7E6-68F7-3FDB-67994C8C2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63" y="1600200"/>
            <a:ext cx="3356504" cy="102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8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006011" cy="4778022"/>
          </a:xfrm>
        </p:spPr>
        <p:txBody>
          <a:bodyPr/>
          <a:lstStyle/>
          <a:p>
            <a:r>
              <a:rPr lang="en-US" dirty="0"/>
              <a:t>https://tinyurl.com/26dcemr3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Google CoLab</a:t>
            </a:r>
          </a:p>
        </p:txBody>
      </p:sp>
      <p:pic>
        <p:nvPicPr>
          <p:cNvPr id="5" name="Picture 4" descr="A space shuttle and a planet&#10;&#10;Description automatically generated with low confidence">
            <a:extLst>
              <a:ext uri="{FF2B5EF4-FFF2-40B4-BE49-F238E27FC236}">
                <a16:creationId xmlns:a16="http://schemas.microsoft.com/office/drawing/2014/main" id="{26565723-B33A-1F41-44D4-91B7FD1C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472" y="1550242"/>
            <a:ext cx="4827980" cy="4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7604948" cy="4778022"/>
          </a:xfrm>
        </p:spPr>
        <p:txBody>
          <a:bodyPr/>
          <a:lstStyle/>
          <a:p>
            <a:r>
              <a:rPr lang="en-US" dirty="0"/>
              <a:t>Making future estimations in relation to customer demand over a specific period.</a:t>
            </a:r>
          </a:p>
          <a:p>
            <a:r>
              <a:rPr lang="en-US" dirty="0"/>
              <a:t>Consider historical data and other analytical information to produce the most accurate predictions.</a:t>
            </a:r>
          </a:p>
          <a:p>
            <a:r>
              <a:rPr lang="en-US" dirty="0"/>
              <a:t>Types of Demand Forecasting:</a:t>
            </a:r>
          </a:p>
          <a:p>
            <a:pPr lvl="1"/>
            <a:r>
              <a:rPr lang="en-US" dirty="0"/>
              <a:t>Active and Passive</a:t>
            </a:r>
          </a:p>
          <a:p>
            <a:pPr lvl="1"/>
            <a:r>
              <a:rPr lang="en-US" dirty="0"/>
              <a:t>Short and Long Term</a:t>
            </a:r>
          </a:p>
          <a:p>
            <a:pPr lvl="1"/>
            <a:r>
              <a:rPr lang="en-US" dirty="0"/>
              <a:t>Internal and External</a:t>
            </a:r>
          </a:p>
          <a:p>
            <a:pPr lvl="1"/>
            <a:r>
              <a:rPr lang="en-US" dirty="0"/>
              <a:t>Macro and Micro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Demand Forecasting?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AD165D-2E36-A2B6-3C84-A4BD36526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467" y="16002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2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C8C8-ABB8-F18B-CAA1-E96C9BB5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Dataset</a:t>
            </a:r>
          </a:p>
        </p:txBody>
      </p:sp>
      <p:pic>
        <p:nvPicPr>
          <p:cNvPr id="13" name="Content Placeholder 12" descr="A picture containing text, outdoor, sky, building&#10;&#10;Description automatically generated">
            <a:extLst>
              <a:ext uri="{FF2B5EF4-FFF2-40B4-BE49-F238E27FC236}">
                <a16:creationId xmlns:a16="http://schemas.microsoft.com/office/drawing/2014/main" id="{369D72D2-3DD0-8845-BDCF-6A16097360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5113" y="1588294"/>
            <a:ext cx="4543425" cy="4543425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9AAEF-E66B-8A6F-BE90-C1AD0FDF8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Forecast demand for six beachfront restaurants.</a:t>
            </a:r>
          </a:p>
          <a:p>
            <a:r>
              <a:rPr lang="en-US" dirty="0"/>
              <a:t>Ft. Lauderdale, FL, USA.</a:t>
            </a:r>
          </a:p>
          <a:p>
            <a:r>
              <a:rPr lang="en-US" dirty="0"/>
              <a:t>Structured Data</a:t>
            </a:r>
          </a:p>
          <a:p>
            <a:r>
              <a:rPr lang="en-US" dirty="0"/>
              <a:t>Unstructured Data</a:t>
            </a:r>
          </a:p>
          <a:p>
            <a:r>
              <a:rPr lang="en-US" dirty="0"/>
              <a:t>Introduction to Neural Networks for time series demand forecasting.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C8C8-ABB8-F18B-CAA1-E96C9BB5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City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9AAEF-E66B-8A6F-BE90-C1AD0FDF8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 Agent Modeling</a:t>
            </a:r>
          </a:p>
          <a:p>
            <a:r>
              <a:rPr lang="en-US" dirty="0"/>
              <a:t>Data create with: Mesa</a:t>
            </a:r>
          </a:p>
        </p:txBody>
      </p:sp>
      <p:pic>
        <p:nvPicPr>
          <p:cNvPr id="6" name="Content Placeholder 5" descr="A model of a city&#10;&#10;Description automatically generated with medium confidence">
            <a:extLst>
              <a:ext uri="{FF2B5EF4-FFF2-40B4-BE49-F238E27FC236}">
                <a16:creationId xmlns:a16="http://schemas.microsoft.com/office/drawing/2014/main" id="{C792FCB7-7D61-08B8-71D4-DD969E4513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2288" y="1628776"/>
            <a:ext cx="4710112" cy="4710112"/>
          </a:xfr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17BFB249-DD94-4CD8-4877-45F4A5F7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02897" y="1628776"/>
            <a:ext cx="1079503" cy="107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B109-B515-21AD-E6D5-6CAFEFE1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Black Swan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35079-9462-E242-424C-9E5A447D6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6013744" cy="4778022"/>
          </a:xfrm>
        </p:spPr>
        <p:txBody>
          <a:bodyPr/>
          <a:lstStyle/>
          <a:p>
            <a:r>
              <a:rPr lang="en-US" dirty="0"/>
              <a:t>Data from Jan 1, 2019 to Dec 31, 2021</a:t>
            </a:r>
          </a:p>
          <a:p>
            <a:r>
              <a:rPr lang="en-US" dirty="0"/>
              <a:t>Dates only specify seasonality</a:t>
            </a:r>
          </a:p>
          <a:p>
            <a:r>
              <a:rPr lang="en-US" dirty="0"/>
              <a:t>No pandemics</a:t>
            </a:r>
          </a:p>
          <a:p>
            <a:r>
              <a:rPr lang="en-US" dirty="0"/>
              <a:t>No wars</a:t>
            </a:r>
          </a:p>
          <a:p>
            <a:r>
              <a:rPr lang="en-US" dirty="0"/>
              <a:t>No market conditions</a:t>
            </a:r>
          </a:p>
          <a:p>
            <a:r>
              <a:rPr lang="en-US" dirty="0"/>
              <a:t>Holidays matter</a:t>
            </a:r>
          </a:p>
          <a:p>
            <a:endParaRPr lang="en-US" dirty="0"/>
          </a:p>
        </p:txBody>
      </p:sp>
      <p:pic>
        <p:nvPicPr>
          <p:cNvPr id="4" name="Picture 3" descr="A picture containing water, outdoor, aquatic bird, bird&#10;&#10;Description automatically generated">
            <a:extLst>
              <a:ext uri="{FF2B5EF4-FFF2-40B4-BE49-F238E27FC236}">
                <a16:creationId xmlns:a16="http://schemas.microsoft.com/office/drawing/2014/main" id="{F66F30E3-705B-AE89-FBAC-00FD45AE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62" y="1497013"/>
            <a:ext cx="4732338" cy="473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ree, forest, water, nature&#10;&#10;Description automatically generated">
            <a:extLst>
              <a:ext uri="{FF2B5EF4-FFF2-40B4-BE49-F238E27FC236}">
                <a16:creationId xmlns:a16="http://schemas.microsoft.com/office/drawing/2014/main" id="{05DC1F69-8B5A-9BFB-FF43-D6A6A6B95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812" y="1417638"/>
            <a:ext cx="4778375" cy="4778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41420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tables provided</a:t>
            </a:r>
          </a:p>
          <a:p>
            <a:pPr lvl="1"/>
            <a:r>
              <a:rPr lang="en-US" dirty="0"/>
              <a:t>Four restaurants (resturants.csv)</a:t>
            </a:r>
          </a:p>
          <a:p>
            <a:pPr lvl="1"/>
            <a:r>
              <a:rPr lang="en-US" dirty="0"/>
              <a:t>100 Food Items (items.csv)</a:t>
            </a:r>
          </a:p>
          <a:p>
            <a:pPr lvl="1"/>
            <a:r>
              <a:rPr lang="en-US" dirty="0"/>
              <a:t>Sales timeseries training data (sales_train.csv)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Tabular Data</a:t>
            </a:r>
          </a:p>
        </p:txBody>
      </p:sp>
    </p:spTree>
    <p:extLst>
      <p:ext uri="{BB962C8B-B14F-4D97-AF65-F5344CB8AC3E}">
        <p14:creationId xmlns:p14="http://schemas.microsoft.com/office/powerpoint/2010/main" val="11928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Item Data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04FE363-C80F-71A7-8040-85EAD0DA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7" y="1417637"/>
            <a:ext cx="10392726" cy="46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E1AB5F-3599-E589-632B-CCAFEF858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6856706" cy="47780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VP, Data Science, RGA</a:t>
            </a:r>
          </a:p>
          <a:p>
            <a:r>
              <a:rPr lang="en-US" dirty="0"/>
              <a:t>Adjunct Instructor, Washington University</a:t>
            </a:r>
          </a:p>
          <a:p>
            <a:r>
              <a:rPr lang="en-US" dirty="0"/>
              <a:t>YouTuber (70K Subscribers)</a:t>
            </a:r>
          </a:p>
          <a:p>
            <a:r>
              <a:rPr lang="en-US" dirty="0"/>
              <a:t>Senior Member, IEEE</a:t>
            </a:r>
          </a:p>
          <a:p>
            <a:r>
              <a:rPr lang="en-US" dirty="0"/>
              <a:t>Fellow, Life Management Institute</a:t>
            </a:r>
          </a:p>
          <a:p>
            <a:r>
              <a:rPr lang="en-US" dirty="0"/>
              <a:t>M.IM. Information Management, Washington University</a:t>
            </a:r>
          </a:p>
          <a:p>
            <a:r>
              <a:rPr lang="en-US" dirty="0"/>
              <a:t>Ph.D. Computer Science, Nova Southeaster University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0FC1B4-42DE-AB48-0ECF-74457BA0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Jeff Heaton</a:t>
            </a:r>
          </a:p>
        </p:txBody>
      </p:sp>
      <p:pic>
        <p:nvPicPr>
          <p:cNvPr id="7" name="Picture 6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FF5FED64-9A72-F099-67BD-DB7EC0EF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13" y="1600200"/>
            <a:ext cx="4003968" cy="40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6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Data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E61706F-9A8C-6FCF-ED36-600FC3577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6" y="1223963"/>
            <a:ext cx="7092313" cy="51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Restaurants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EFD596B-FD59-9B21-8F10-739394707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6" y="1303337"/>
            <a:ext cx="9481389" cy="38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2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C480EE-9AA0-2A14-5343-73ABCA83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314410"/>
            <a:ext cx="9980746" cy="50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Competitions</a:t>
            </a:r>
          </a:p>
        </p:txBody>
      </p:sp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7AC8E251-E42F-B582-7FC8-2BF9DD841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338985"/>
            <a:ext cx="10034210" cy="51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7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Kaggle Leaderboard</a:t>
            </a:r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3EE81D61-4D61-9246-926D-A356A0B4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19" y="1417637"/>
            <a:ext cx="9459258" cy="511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5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C8C8-ABB8-F18B-CAA1-E96C9BB5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9AAEF-E66B-8A6F-BE90-C1AD0FDF8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Exploratory Data Analysis (EDA) Demonstration and Lab</a:t>
            </a:r>
          </a:p>
          <a:p>
            <a:endParaRPr lang="en-US" dirty="0"/>
          </a:p>
        </p:txBody>
      </p:sp>
      <p:pic>
        <p:nvPicPr>
          <p:cNvPr id="6" name="Content Placeholder 5" descr="A person standing in a cave&#10;&#10;Description automatically generated with medium confidence">
            <a:extLst>
              <a:ext uri="{FF2B5EF4-FFF2-40B4-BE49-F238E27FC236}">
                <a16:creationId xmlns:a16="http://schemas.microsoft.com/office/drawing/2014/main" id="{C2CEACE4-B152-0B56-291D-97C3E3CA65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3393" y="1600201"/>
            <a:ext cx="4749007" cy="4749007"/>
          </a:xfrm>
        </p:spPr>
      </p:pic>
    </p:spTree>
    <p:extLst>
      <p:ext uri="{BB962C8B-B14F-4D97-AF65-F5344CB8AC3E}">
        <p14:creationId xmlns:p14="http://schemas.microsoft.com/office/powerpoint/2010/main" val="12691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006011" cy="4778022"/>
          </a:xfrm>
        </p:spPr>
        <p:txBody>
          <a:bodyPr/>
          <a:lstStyle/>
          <a:p>
            <a:r>
              <a:rPr lang="en-US" dirty="0"/>
              <a:t>https://tinyurl.com/26dcemr3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Exploratory Data Analysis (EDA)</a:t>
            </a:r>
          </a:p>
        </p:txBody>
      </p:sp>
      <p:pic>
        <p:nvPicPr>
          <p:cNvPr id="5" name="Picture 4" descr="A space shuttle and a planet&#10;&#10;Description automatically generated with low confidence">
            <a:extLst>
              <a:ext uri="{FF2B5EF4-FFF2-40B4-BE49-F238E27FC236}">
                <a16:creationId xmlns:a16="http://schemas.microsoft.com/office/drawing/2014/main" id="{26565723-B33A-1F41-44D4-91B7FD1C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472" y="1550242"/>
            <a:ext cx="4827980" cy="4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006011" cy="4778022"/>
          </a:xfrm>
        </p:spPr>
        <p:txBody>
          <a:bodyPr/>
          <a:lstStyle/>
          <a:p>
            <a:r>
              <a:rPr lang="en-US" dirty="0"/>
              <a:t>https://tinyurl.com/26dcemr3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#1: Exploratory Data Analysis (EDA)</a:t>
            </a:r>
          </a:p>
        </p:txBody>
      </p:sp>
      <p:pic>
        <p:nvPicPr>
          <p:cNvPr id="6" name="Picture 5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A1B207E7-099F-23ED-C788-6B20E819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21" y="1414545"/>
            <a:ext cx="5006011" cy="50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9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C8C8-ABB8-F18B-CAA1-E96C9BB5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Forecast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9AAEF-E66B-8A6F-BE90-C1AD0FDF8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  <a:p>
            <a:pPr lvl="1"/>
            <a:r>
              <a:rPr lang="en-US" dirty="0"/>
              <a:t>Sales volume only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DEF815-74F6-1574-0256-E63871196C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665" y="1659646"/>
            <a:ext cx="4760910" cy="4760910"/>
          </a:xfrm>
        </p:spPr>
      </p:pic>
    </p:spTree>
    <p:extLst>
      <p:ext uri="{BB962C8B-B14F-4D97-AF65-F5344CB8AC3E}">
        <p14:creationId xmlns:p14="http://schemas.microsoft.com/office/powerpoint/2010/main" val="154953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Neural Network Structure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607F57-D3FA-1624-6771-DDAD5F34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82" y="1402794"/>
            <a:ext cx="4073236" cy="49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3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Jeff’s YouTube Channel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1213A4C-B31D-B62E-C660-890142E04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18" y="1417638"/>
            <a:ext cx="9914231" cy="50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4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37" y="437443"/>
            <a:ext cx="9684845" cy="1023221"/>
          </a:xfrm>
        </p:spPr>
        <p:txBody>
          <a:bodyPr/>
          <a:lstStyle/>
          <a:p>
            <a:r>
              <a:rPr lang="en-US" dirty="0"/>
              <a:t>Convolutional Neural Networks (CNN) for Computer Vision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FCEB26A-B698-D677-2C19-B73BACA3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7" y="1935956"/>
            <a:ext cx="10881994" cy="29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0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and Convolutional Layers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C4CB083-EEBD-D34A-BBB9-8B3813FD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27" y="1801012"/>
            <a:ext cx="8993346" cy="42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2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(time series) vs 3D (images) for CNN’s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E640CEA-8855-6F45-3F34-770B3DBD0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46575"/>
              </p:ext>
            </p:extLst>
          </p:nvPr>
        </p:nvGraphicFramePr>
        <p:xfrm>
          <a:off x="622937" y="1574800"/>
          <a:ext cx="10634871" cy="212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4957">
                  <a:extLst>
                    <a:ext uri="{9D8B030D-6E8A-4147-A177-3AD203B41FA5}">
                      <a16:colId xmlns:a16="http://schemas.microsoft.com/office/drawing/2014/main" val="1251024773"/>
                    </a:ext>
                  </a:extLst>
                </a:gridCol>
                <a:gridCol w="3544957">
                  <a:extLst>
                    <a:ext uri="{9D8B030D-6E8A-4147-A177-3AD203B41FA5}">
                      <a16:colId xmlns:a16="http://schemas.microsoft.com/office/drawing/2014/main" val="3119675086"/>
                    </a:ext>
                  </a:extLst>
                </a:gridCol>
                <a:gridCol w="3544957">
                  <a:extLst>
                    <a:ext uri="{9D8B030D-6E8A-4147-A177-3AD203B41FA5}">
                      <a16:colId xmlns:a16="http://schemas.microsoft.com/office/drawing/2014/main" val="3942949538"/>
                    </a:ext>
                  </a:extLst>
                </a:gridCol>
              </a:tblGrid>
              <a:tr h="530563">
                <a:tc>
                  <a:txBody>
                    <a:bodyPr/>
                    <a:lstStyle/>
                    <a:p>
                      <a:r>
                        <a:rPr lang="en-US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2D 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47222"/>
                  </a:ext>
                </a:extLst>
              </a:tr>
              <a:tr h="530563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Sequence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326930"/>
                  </a:ext>
                </a:extLst>
              </a:tr>
              <a:tr h="530563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Feature/Attribute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43813"/>
                  </a:ext>
                </a:extLst>
              </a:tr>
              <a:tr h="530563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colors (RGB, size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041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55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2D321A6-4258-1CD7-25C9-BAFE0D8446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873089"/>
              </p:ext>
            </p:extLst>
          </p:nvPr>
        </p:nvGraphicFramePr>
        <p:xfrm>
          <a:off x="658813" y="1600200"/>
          <a:ext cx="108553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610">
                  <a:extLst>
                    <a:ext uri="{9D8B030D-6E8A-4147-A177-3AD203B41FA5}">
                      <a16:colId xmlns:a16="http://schemas.microsoft.com/office/drawing/2014/main" val="1026058964"/>
                    </a:ext>
                  </a:extLst>
                </a:gridCol>
                <a:gridCol w="904610">
                  <a:extLst>
                    <a:ext uri="{9D8B030D-6E8A-4147-A177-3AD203B41FA5}">
                      <a16:colId xmlns:a16="http://schemas.microsoft.com/office/drawing/2014/main" val="605875716"/>
                    </a:ext>
                  </a:extLst>
                </a:gridCol>
                <a:gridCol w="904610">
                  <a:extLst>
                    <a:ext uri="{9D8B030D-6E8A-4147-A177-3AD203B41FA5}">
                      <a16:colId xmlns:a16="http://schemas.microsoft.com/office/drawing/2014/main" val="1100218201"/>
                    </a:ext>
                  </a:extLst>
                </a:gridCol>
                <a:gridCol w="904610">
                  <a:extLst>
                    <a:ext uri="{9D8B030D-6E8A-4147-A177-3AD203B41FA5}">
                      <a16:colId xmlns:a16="http://schemas.microsoft.com/office/drawing/2014/main" val="3527523423"/>
                    </a:ext>
                  </a:extLst>
                </a:gridCol>
                <a:gridCol w="904610">
                  <a:extLst>
                    <a:ext uri="{9D8B030D-6E8A-4147-A177-3AD203B41FA5}">
                      <a16:colId xmlns:a16="http://schemas.microsoft.com/office/drawing/2014/main" val="370006270"/>
                    </a:ext>
                  </a:extLst>
                </a:gridCol>
                <a:gridCol w="904610">
                  <a:extLst>
                    <a:ext uri="{9D8B030D-6E8A-4147-A177-3AD203B41FA5}">
                      <a16:colId xmlns:a16="http://schemas.microsoft.com/office/drawing/2014/main" val="4154588644"/>
                    </a:ext>
                  </a:extLst>
                </a:gridCol>
                <a:gridCol w="904610">
                  <a:extLst>
                    <a:ext uri="{9D8B030D-6E8A-4147-A177-3AD203B41FA5}">
                      <a16:colId xmlns:a16="http://schemas.microsoft.com/office/drawing/2014/main" val="4123635306"/>
                    </a:ext>
                  </a:extLst>
                </a:gridCol>
                <a:gridCol w="904610">
                  <a:extLst>
                    <a:ext uri="{9D8B030D-6E8A-4147-A177-3AD203B41FA5}">
                      <a16:colId xmlns:a16="http://schemas.microsoft.com/office/drawing/2014/main" val="810115436"/>
                    </a:ext>
                  </a:extLst>
                </a:gridCol>
                <a:gridCol w="904610">
                  <a:extLst>
                    <a:ext uri="{9D8B030D-6E8A-4147-A177-3AD203B41FA5}">
                      <a16:colId xmlns:a16="http://schemas.microsoft.com/office/drawing/2014/main" val="2432447737"/>
                    </a:ext>
                  </a:extLst>
                </a:gridCol>
                <a:gridCol w="904610">
                  <a:extLst>
                    <a:ext uri="{9D8B030D-6E8A-4147-A177-3AD203B41FA5}">
                      <a16:colId xmlns:a16="http://schemas.microsoft.com/office/drawing/2014/main" val="3726551441"/>
                    </a:ext>
                  </a:extLst>
                </a:gridCol>
                <a:gridCol w="904610">
                  <a:extLst>
                    <a:ext uri="{9D8B030D-6E8A-4147-A177-3AD203B41FA5}">
                      <a16:colId xmlns:a16="http://schemas.microsoft.com/office/drawing/2014/main" val="1510748668"/>
                    </a:ext>
                  </a:extLst>
                </a:gridCol>
                <a:gridCol w="904610">
                  <a:extLst>
                    <a:ext uri="{9D8B030D-6E8A-4147-A177-3AD203B41FA5}">
                      <a16:colId xmlns:a16="http://schemas.microsoft.com/office/drawing/2014/main" val="2934719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t+9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t+10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6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38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8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21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92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3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36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07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73110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Sequences</a:t>
            </a:r>
          </a:p>
        </p:txBody>
      </p:sp>
    </p:spTree>
    <p:extLst>
      <p:ext uri="{BB962C8B-B14F-4D97-AF65-F5344CB8AC3E}">
        <p14:creationId xmlns:p14="http://schemas.microsoft.com/office/powerpoint/2010/main" val="375353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Layers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998005-1B83-9FF5-B105-61B7BA2C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031" y="1160808"/>
            <a:ext cx="6357937" cy="52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4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006011" cy="4778022"/>
          </a:xfrm>
        </p:spPr>
        <p:txBody>
          <a:bodyPr/>
          <a:lstStyle/>
          <a:p>
            <a:r>
              <a:rPr lang="en-US" dirty="0"/>
              <a:t>https://tinyurl.com/26dcemr3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Naive Forecast</a:t>
            </a:r>
          </a:p>
        </p:txBody>
      </p:sp>
      <p:pic>
        <p:nvPicPr>
          <p:cNvPr id="5" name="Picture 4" descr="A space shuttle and a planet&#10;&#10;Description automatically generated with low confidence">
            <a:extLst>
              <a:ext uri="{FF2B5EF4-FFF2-40B4-BE49-F238E27FC236}">
                <a16:creationId xmlns:a16="http://schemas.microsoft.com/office/drawing/2014/main" id="{26565723-B33A-1F41-44D4-91B7FD1C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472" y="1550242"/>
            <a:ext cx="4827980" cy="4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7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C8C8-ABB8-F18B-CAA1-E96C9BB5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&amp; Trend Aware Forecast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9AAEF-E66B-8A6F-BE90-C1AD0FDF8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  <a:p>
            <a:endParaRPr lang="en-US" dirty="0"/>
          </a:p>
          <a:p>
            <a:r>
              <a:rPr lang="en-US" dirty="0"/>
              <a:t>Additional features</a:t>
            </a:r>
          </a:p>
          <a:p>
            <a:pPr lvl="1"/>
            <a:r>
              <a:rPr lang="en-US" dirty="0"/>
              <a:t>Sales volume</a:t>
            </a:r>
          </a:p>
          <a:p>
            <a:pPr lvl="1"/>
            <a:r>
              <a:rPr lang="en-US" dirty="0"/>
              <a:t>Day of week (new)</a:t>
            </a:r>
          </a:p>
          <a:p>
            <a:pPr lvl="1"/>
            <a:r>
              <a:rPr lang="en-US" dirty="0"/>
              <a:t>Day of year (new)</a:t>
            </a:r>
          </a:p>
          <a:p>
            <a:endParaRPr lang="en-US" dirty="0"/>
          </a:p>
        </p:txBody>
      </p:sp>
      <p:pic>
        <p:nvPicPr>
          <p:cNvPr id="7" name="Content Placeholder 6" descr="A picture containing several, arranged, sale&#10;&#10;Description automatically generated">
            <a:extLst>
              <a:ext uri="{FF2B5EF4-FFF2-40B4-BE49-F238E27FC236}">
                <a16:creationId xmlns:a16="http://schemas.microsoft.com/office/drawing/2014/main" id="{DEEE4B89-A561-06B4-226D-DE232F183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50074" y="1600200"/>
            <a:ext cx="4632325" cy="4632325"/>
          </a:xfrm>
        </p:spPr>
      </p:pic>
    </p:spTree>
    <p:extLst>
      <p:ext uri="{BB962C8B-B14F-4D97-AF65-F5344CB8AC3E}">
        <p14:creationId xmlns:p14="http://schemas.microsoft.com/office/powerpoint/2010/main" val="11662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  <a:p>
            <a:pPr lvl="1"/>
            <a:r>
              <a:rPr lang="en-US" b="1" u="sng" dirty="0"/>
              <a:t>Level</a:t>
            </a:r>
            <a:r>
              <a:rPr lang="en-US" dirty="0"/>
              <a:t>: The values being predicted with trend, seasonality &amp; noise removed.</a:t>
            </a:r>
          </a:p>
          <a:p>
            <a:pPr lvl="1"/>
            <a:r>
              <a:rPr lang="en-US" b="1" u="sng" dirty="0"/>
              <a:t>Trend</a:t>
            </a:r>
            <a:r>
              <a:rPr lang="en-US" dirty="0"/>
              <a:t>: An underlying generally monotonically increasing or decreasing value in the series.</a:t>
            </a:r>
          </a:p>
          <a:p>
            <a:pPr lvl="1"/>
            <a:r>
              <a:rPr lang="en-US" b="1" u="sng" dirty="0"/>
              <a:t>Seasonality</a:t>
            </a:r>
            <a:r>
              <a:rPr lang="en-US" dirty="0"/>
              <a:t>: One or more short term cycles in the data.</a:t>
            </a:r>
          </a:p>
          <a:p>
            <a:pPr lvl="1"/>
            <a:r>
              <a:rPr lang="en-US" b="1" u="sng" dirty="0"/>
              <a:t>Noise</a:t>
            </a:r>
            <a:r>
              <a:rPr lang="en-US" dirty="0"/>
              <a:t>: Random and unpredictable variation in the series.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&amp; Trend</a:t>
            </a:r>
          </a:p>
        </p:txBody>
      </p:sp>
    </p:spTree>
    <p:extLst>
      <p:ext uri="{BB962C8B-B14F-4D97-AF65-F5344CB8AC3E}">
        <p14:creationId xmlns:p14="http://schemas.microsoft.com/office/powerpoint/2010/main" val="24395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Interpolation, Trend, &amp; Seasonality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B34FB84-F70F-1B31-138C-4711C438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56" y="1227244"/>
            <a:ext cx="8878888" cy="51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6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be Leary of Trends</a:t>
            </a:r>
          </a:p>
        </p:txBody>
      </p:sp>
      <p:pic>
        <p:nvPicPr>
          <p:cNvPr id="1026" name="Picture 2" descr="machine learning vs deep learning – Deep Learning Garden">
            <a:extLst>
              <a:ext uri="{FF2B5EF4-FFF2-40B4-BE49-F238E27FC236}">
                <a16:creationId xmlns:a16="http://schemas.microsoft.com/office/drawing/2014/main" id="{06A04F44-1B43-3593-A752-560CBC3D2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79" y="1417638"/>
            <a:ext cx="5804938" cy="496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Jeff’s Deep Learning Course at Washington Univ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37481E-F875-5636-769F-C68740D5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417638"/>
            <a:ext cx="9772953" cy="496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7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895564" cy="47780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every year has the same number of days.</a:t>
            </a:r>
          </a:p>
          <a:p>
            <a:r>
              <a:rPr lang="en-US" dirty="0"/>
              <a:t>The 9</a:t>
            </a:r>
            <a:r>
              <a:rPr lang="en-US" baseline="30000" dirty="0"/>
              <a:t>th</a:t>
            </a:r>
            <a:r>
              <a:rPr lang="en-US" dirty="0"/>
              <a:t> day of the year could be any of the days of the week.</a:t>
            </a:r>
          </a:p>
          <a:p>
            <a:r>
              <a:rPr lang="en-US" dirty="0"/>
              <a:t>Holidays are at best demand dips/spikes, at worst outliers.</a:t>
            </a:r>
          </a:p>
          <a:p>
            <a:r>
              <a:rPr lang="en-US" dirty="0"/>
              <a:t>Holiday occurrence is a mix of solar, lunar, and societal constructs.</a:t>
            </a:r>
          </a:p>
          <a:p>
            <a:r>
              <a:rPr lang="en-US" dirty="0"/>
              <a:t>Other outliers may not be holidays.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Calendars Introduce Much Complexity</a:t>
            </a:r>
          </a:p>
        </p:txBody>
      </p:sp>
      <p:pic>
        <p:nvPicPr>
          <p:cNvPr id="5" name="Picture 4" descr="A picture containing text, ground, manhole cover&#10;&#10;Description automatically generated">
            <a:extLst>
              <a:ext uri="{FF2B5EF4-FFF2-40B4-BE49-F238E27FC236}">
                <a16:creationId xmlns:a16="http://schemas.microsoft.com/office/drawing/2014/main" id="{7511BB95-C308-D9B5-5633-BDA63A16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83" y="1417638"/>
            <a:ext cx="4960584" cy="49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 CAN interpolate.</a:t>
            </a:r>
          </a:p>
          <a:p>
            <a:r>
              <a:rPr lang="en-US" dirty="0"/>
              <a:t>Neural networks are great for time series.</a:t>
            </a:r>
          </a:p>
          <a:p>
            <a:pPr marL="0" indent="0">
              <a:buNone/>
            </a:pPr>
            <a:r>
              <a:rPr lang="en-US" b="1" dirty="0"/>
              <a:t>However!</a:t>
            </a:r>
          </a:p>
          <a:p>
            <a:r>
              <a:rPr lang="en-US" dirty="0"/>
              <a:t>Neural networks cannot extrapolate.</a:t>
            </a:r>
          </a:p>
          <a:p>
            <a:r>
              <a:rPr lang="en-US" dirty="0"/>
              <a:t>Neural networks do not handle seasonality.</a:t>
            </a:r>
          </a:p>
          <a:p>
            <a:r>
              <a:rPr lang="en-US" dirty="0"/>
              <a:t>Neural networks do not handle trends (at least not completely).</a:t>
            </a:r>
          </a:p>
          <a:p>
            <a:r>
              <a:rPr lang="en-US" dirty="0"/>
              <a:t>Multi-layered seasonality is even more difficult.</a:t>
            </a:r>
          </a:p>
          <a:p>
            <a:endParaRPr lang="en-US" dirty="0"/>
          </a:p>
          <a:p>
            <a:r>
              <a:rPr lang="en-US" dirty="0"/>
              <a:t>This dataset has ALL of these!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Remember about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06093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of year</a:t>
            </a:r>
          </a:p>
          <a:p>
            <a:r>
              <a:rPr lang="en-US" dirty="0"/>
              <a:t>Day of week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Engineered Features</a:t>
            </a:r>
          </a:p>
        </p:txBody>
      </p:sp>
    </p:spTree>
    <p:extLst>
      <p:ext uri="{BB962C8B-B14F-4D97-AF65-F5344CB8AC3E}">
        <p14:creationId xmlns:p14="http://schemas.microsoft.com/office/powerpoint/2010/main" val="398152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Neural Network Structure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1F37B6-F58C-3812-4778-28316051A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241" y="1417638"/>
            <a:ext cx="3978234" cy="48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6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006011" cy="4778022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/26dcemr3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Seasonality Aware Forecast</a:t>
            </a:r>
          </a:p>
        </p:txBody>
      </p:sp>
      <p:pic>
        <p:nvPicPr>
          <p:cNvPr id="5" name="Picture 4" descr="A space shuttle and a planet&#10;&#10;Description automatically generated with low confidence">
            <a:extLst>
              <a:ext uri="{FF2B5EF4-FFF2-40B4-BE49-F238E27FC236}">
                <a16:creationId xmlns:a16="http://schemas.microsoft.com/office/drawing/2014/main" id="{26565723-B33A-1F41-44D4-91B7FD1C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472" y="1550242"/>
            <a:ext cx="4827980" cy="4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19" y="1600200"/>
            <a:ext cx="5006011" cy="4778022"/>
          </a:xfrm>
        </p:spPr>
        <p:txBody>
          <a:bodyPr/>
          <a:lstStyle/>
          <a:p>
            <a:r>
              <a:rPr lang="en-US" dirty="0"/>
              <a:t>https://tinyurl.com/26dcemr3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Feature Engineering</a:t>
            </a:r>
          </a:p>
        </p:txBody>
      </p:sp>
      <p:pic>
        <p:nvPicPr>
          <p:cNvPr id="6" name="Picture 5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A1B207E7-099F-23ED-C788-6B20E819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21" y="1414545"/>
            <a:ext cx="5006011" cy="50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4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Sara Lee Corporation (Earth Grains Bakery)</a:t>
            </a:r>
          </a:p>
          <a:p>
            <a:pPr lvl="1"/>
            <a:r>
              <a:rPr lang="en-US" dirty="0"/>
              <a:t>Bread and dough scheduling across ~15 regional bakeries</a:t>
            </a:r>
          </a:p>
          <a:p>
            <a:r>
              <a:rPr lang="en-US" dirty="0"/>
              <a:t>RGA</a:t>
            </a:r>
          </a:p>
          <a:p>
            <a:pPr lvl="1"/>
            <a:r>
              <a:rPr lang="en-US" dirty="0"/>
              <a:t>Lapse Modeling</a:t>
            </a:r>
          </a:p>
          <a:p>
            <a:pPr lvl="1"/>
            <a:r>
              <a:rPr lang="en-US" dirty="0"/>
              <a:t>Propensity Models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&amp; Demand Forecasting Experience</a:t>
            </a:r>
          </a:p>
        </p:txBody>
      </p:sp>
    </p:spTree>
    <p:extLst>
      <p:ext uri="{BB962C8B-B14F-4D97-AF65-F5344CB8AC3E}">
        <p14:creationId xmlns:p14="http://schemas.microsoft.com/office/powerpoint/2010/main" val="40236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0C44-8941-E2D8-6616-AE61E18F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1: Forecasting Demand from Tabular Time Series Data</a:t>
            </a:r>
          </a:p>
          <a:p>
            <a:pPr lvl="1"/>
            <a:r>
              <a:rPr lang="en-US" dirty="0"/>
              <a:t>Example: Exploratory Data Analysis (EDA)</a:t>
            </a:r>
          </a:p>
          <a:p>
            <a:pPr lvl="1"/>
            <a:r>
              <a:rPr lang="en-US" dirty="0"/>
              <a:t>Example: Univariate Forecast</a:t>
            </a:r>
          </a:p>
          <a:p>
            <a:pPr lvl="1"/>
            <a:r>
              <a:rPr lang="en-US" dirty="0"/>
              <a:t>Lunch 12-1 PM</a:t>
            </a:r>
          </a:p>
          <a:p>
            <a:pPr lvl="1"/>
            <a:r>
              <a:rPr lang="en-US" dirty="0"/>
              <a:t>Example: Seasonality and Trend Aware Forecast</a:t>
            </a:r>
          </a:p>
          <a:p>
            <a:r>
              <a:rPr lang="en-US" dirty="0"/>
              <a:t>Day 2: Forecasting Demand from</a:t>
            </a:r>
          </a:p>
          <a:p>
            <a:pPr lvl="1"/>
            <a:r>
              <a:rPr lang="en-US" dirty="0"/>
              <a:t>Example: Natural Language Processing Forecast</a:t>
            </a:r>
          </a:p>
          <a:p>
            <a:pPr lvl="1"/>
            <a:r>
              <a:rPr lang="en-US" dirty="0"/>
              <a:t>Example: Computer Vision Forecast</a:t>
            </a:r>
          </a:p>
          <a:p>
            <a:pPr lvl="1"/>
            <a:r>
              <a:rPr lang="en-US" dirty="0"/>
              <a:t>Lunch 12-1 PM</a:t>
            </a:r>
          </a:p>
          <a:p>
            <a:pPr lvl="1"/>
            <a:r>
              <a:rPr lang="en-US" dirty="0"/>
              <a:t>Meta Prophet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88155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CoLab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6973F8-A0D0-E2F2-7D81-26E025AC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36" y="1612609"/>
            <a:ext cx="8483914" cy="48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D9D4B-6F5B-9E85-7406-E7EB3B56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CoLab Levels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D0F053-C979-EF2A-0CB3-9D6B1A4B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23" y="1346319"/>
            <a:ext cx="9649953" cy="507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C8C8-ABB8-F18B-CAA1-E96C9BB5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9AAEF-E66B-8A6F-BE90-C1AD0FDF8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 end desktop w 48GB GPU</a:t>
            </a:r>
          </a:p>
          <a:p>
            <a:r>
              <a:rPr lang="en-US" dirty="0"/>
              <a:t>128 GB Memory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9D5D5734-B028-4E46-DC31-7D8105AB27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6309" y="1600200"/>
            <a:ext cx="4487381" cy="4525963"/>
          </a:xfrm>
        </p:spPr>
      </p:pic>
    </p:spTree>
    <p:extLst>
      <p:ext uri="{BB962C8B-B14F-4D97-AF65-F5344CB8AC3E}">
        <p14:creationId xmlns:p14="http://schemas.microsoft.com/office/powerpoint/2010/main" val="259234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18095</TotalTime>
  <Words>942</Words>
  <Application>Microsoft Macintosh PowerPoint</Application>
  <PresentationFormat>Widescreen</PresentationFormat>
  <Paragraphs>281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Rockwell</vt:lpstr>
      <vt:lpstr>Times New Roman</vt:lpstr>
      <vt:lpstr>Office Theme</vt:lpstr>
      <vt:lpstr>CABI Immersive Training</vt:lpstr>
      <vt:lpstr>About Jeff Heaton</vt:lpstr>
      <vt:lpstr>Jeff’s YouTube Channel</vt:lpstr>
      <vt:lpstr>Jeff’s Deep Learning Course at Washington Univ</vt:lpstr>
      <vt:lpstr>Deep Learning &amp; Demand Forecasting Experience</vt:lpstr>
      <vt:lpstr>Schedule</vt:lpstr>
      <vt:lpstr>Google CoLab</vt:lpstr>
      <vt:lpstr>Google CoLab Levels</vt:lpstr>
      <vt:lpstr>GPUs</vt:lpstr>
      <vt:lpstr>Why Python?</vt:lpstr>
      <vt:lpstr>Why Keras?</vt:lpstr>
      <vt:lpstr>Example: Google CoLab</vt:lpstr>
      <vt:lpstr>What is Demand Forecasting?</vt:lpstr>
      <vt:lpstr>Introducing the Dataset</vt:lpstr>
      <vt:lpstr>Simulated City</vt:lpstr>
      <vt:lpstr>No Black Swan Events</vt:lpstr>
      <vt:lpstr>Seasonality</vt:lpstr>
      <vt:lpstr>Structured Tabular Data</vt:lpstr>
      <vt:lpstr>Food Item Data</vt:lpstr>
      <vt:lpstr>Sales Data</vt:lpstr>
      <vt:lpstr>Restaurants</vt:lpstr>
      <vt:lpstr>Kaggle</vt:lpstr>
      <vt:lpstr>Kaggle Competitions</vt:lpstr>
      <vt:lpstr>A Kaggle Leaderboard</vt:lpstr>
      <vt:lpstr>Exploratory Data Analysis (EDA)</vt:lpstr>
      <vt:lpstr>Example: Exploratory Data Analysis (EDA)</vt:lpstr>
      <vt:lpstr>Lab #1: Exploratory Data Analysis (EDA)</vt:lpstr>
      <vt:lpstr>Univariate Forecast</vt:lpstr>
      <vt:lpstr>Univariate Neural Network Structure</vt:lpstr>
      <vt:lpstr>Convolutional Neural Networks (CNN) for Computer Vision</vt:lpstr>
      <vt:lpstr>Max Pooling and Convolutional Layers</vt:lpstr>
      <vt:lpstr>2D (time series) vs 3D (images) for CNN’s</vt:lpstr>
      <vt:lpstr>Creating Sequences</vt:lpstr>
      <vt:lpstr>Dense Layers</vt:lpstr>
      <vt:lpstr>Example: Naive Forecast</vt:lpstr>
      <vt:lpstr>Seasonality &amp; Trend Aware Forecast</vt:lpstr>
      <vt:lpstr>Seasonality &amp; Trend</vt:lpstr>
      <vt:lpstr>Interpolation, Trend, &amp; Seasonality</vt:lpstr>
      <vt:lpstr>Always be Leary of Trends</vt:lpstr>
      <vt:lpstr>Calendars Introduce Much Complexity</vt:lpstr>
      <vt:lpstr>Always Remember about Neural Networks</vt:lpstr>
      <vt:lpstr>Engineered Features</vt:lpstr>
      <vt:lpstr>Seasonal Neural Network Structure</vt:lpstr>
      <vt:lpstr>Example: Seasonality Aware Forecast</vt:lpstr>
      <vt:lpstr>Lab #2: Feature Engineering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Heaton, Jeffrey</cp:lastModifiedBy>
  <cp:revision>330</cp:revision>
  <dcterms:created xsi:type="dcterms:W3CDTF">2013-07-09T17:46:55Z</dcterms:created>
  <dcterms:modified xsi:type="dcterms:W3CDTF">2022-10-20T10:46:16Z</dcterms:modified>
</cp:coreProperties>
</file>